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9230" r:id="rId3"/>
    <p:sldId id="9241" r:id="rId5"/>
    <p:sldId id="9242" r:id="rId6"/>
    <p:sldId id="9231" r:id="rId7"/>
    <p:sldId id="9232" r:id="rId8"/>
    <p:sldId id="9233" r:id="rId9"/>
    <p:sldId id="9240" r:id="rId10"/>
    <p:sldId id="9235" r:id="rId11"/>
    <p:sldId id="9236" r:id="rId12"/>
    <p:sldId id="9239" r:id="rId13"/>
  </p:sldIdLst>
  <p:sldSz cx="12858750" cy="723265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微软雅黑" panose="020B0503020204020204" pitchFamily="34" charset="-122"/>
      <p:regular r:id="rId22"/>
    </p:embeddedFont>
    <p:embeddedFont>
      <p:font typeface="时尚中黑简体" panose="01010104010101010101" pitchFamily="2" charset="-122"/>
      <p:regular r:id="rId23"/>
    </p:embeddedFont>
    <p:embeddedFont>
      <p:font typeface="Wingdings 2" panose="05020102010507070707" pitchFamily="18" charset="2"/>
      <p:regular r:id="rId24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92F1"/>
    <a:srgbClr val="7F7F7F"/>
    <a:srgbClr val="8AE1FF"/>
    <a:srgbClr val="87C3DC"/>
    <a:srgbClr val="969696"/>
    <a:srgbClr val="2278F4"/>
    <a:srgbClr val="000000"/>
    <a:srgbClr val="FF3B5E"/>
    <a:srgbClr val="18A6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0" autoAdjust="0"/>
    <p:restoredTop sz="95394" autoAdjust="0"/>
  </p:normalViewPr>
  <p:slideViewPr>
    <p:cSldViewPr snapToGrid="0">
      <p:cViewPr varScale="1">
        <p:scale>
          <a:sx n="96" d="100"/>
          <a:sy n="96" d="100"/>
        </p:scale>
        <p:origin x="966" y="84"/>
      </p:cViewPr>
      <p:guideLst>
        <p:guide orient="horz" pos="328"/>
        <p:guide pos="4050"/>
        <p:guide pos="557"/>
        <p:guide orient="horz" pos="4183"/>
        <p:guide pos="7497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28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72710"/>
            <a:ext cx="12858398" cy="159939"/>
          </a:xfrm>
          <a:prstGeom prst="rect">
            <a:avLst/>
          </a:prstGeom>
          <a:solidFill>
            <a:srgbClr val="109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344455"/>
            <a:ext cx="12858750" cy="307777"/>
            <a:chOff x="0" y="344455"/>
            <a:chExt cx="12858750" cy="307777"/>
          </a:xfrm>
        </p:grpSpPr>
        <p:sp>
          <p:nvSpPr>
            <p:cNvPr id="15" name="TextBox 8"/>
            <p:cNvSpPr txBox="1"/>
            <p:nvPr/>
          </p:nvSpPr>
          <p:spPr>
            <a:xfrm>
              <a:off x="850704" y="344455"/>
              <a:ext cx="3264095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己二酸的合成及熔点测定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0" y="498344"/>
              <a:ext cx="12858750" cy="0"/>
              <a:chOff x="38955" y="726011"/>
              <a:chExt cx="11078925" cy="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38955" y="726011"/>
                <a:ext cx="886379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3485732" y="726011"/>
                <a:ext cx="7632148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9" b="1433"/>
          <a:stretch>
            <a:fillRect/>
          </a:stretch>
        </p:blipFill>
        <p:spPr>
          <a:xfrm>
            <a:off x="4898" y="-1"/>
            <a:ext cx="12848954" cy="7232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1445" r="1443" b="16965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 t="15452" r="1016" b="1900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8522" r="837" b="852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8642" r="980" b="864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63930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300" indent="-241300" algn="l" defTabSz="963930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5" kern="1200">
          <a:solidFill>
            <a:schemeClr val="tx1"/>
          </a:solidFill>
          <a:latin typeface="+mn-lt"/>
          <a:ea typeface="+mn-ea"/>
          <a:cs typeface="+mn-cs"/>
        </a:defRPr>
      </a:lvl1pPr>
      <a:lvl2pPr marL="723265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5230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7830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69795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51760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393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6990" algn="l" defTabSz="9639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468935" y="2104157"/>
            <a:ext cx="7802137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己二酸的合成及熔点测定</a:t>
            </a:r>
            <a:endParaRPr lang="zh-CN" altLang="en-US" sz="5400" b="1" dirty="0">
              <a:solidFill>
                <a:schemeClr val="bg1"/>
              </a:solidFill>
              <a:effectLst>
                <a:reflection blurRad="6350" stA="31000" endPos="20000" dist="63500" dir="5400000" sy="-100000" algn="bl" rotWithShape="0"/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17" name="椭圆 16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20" name="椭圆 19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24" name="椭圆 23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29" name="椭圆 28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37" name="椭圆 36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40" name="椭圆 39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6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6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/>
          <p:nvPr/>
        </p:nvSpPr>
        <p:spPr>
          <a:xfrm>
            <a:off x="4053111" y="1024037"/>
            <a:ext cx="4752528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五、思考题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180902" y="2392189"/>
            <a:ext cx="8496946" cy="2736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254000" dist="25400" dir="135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68935" y="2752229"/>
            <a:ext cx="7779118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10"/>
              </a:spcBef>
              <a:spcAft>
                <a:spcPts val="71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1.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本实验必须严格控制环己醇的滴加速度和反应温度，为什么？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ts val="710"/>
              </a:spcBef>
              <a:spcAft>
                <a:spcPts val="71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2.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写出用硝酸氧化环己醇成为己二酸的平衡方程式，根据平衡方程式计算己二酸的理论产量</a:t>
            </a:r>
            <a:r>
              <a:rPr lang="zh-CN" altLang="en-US" sz="2400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（假定硝酸的分解产物完全是二氧化氮）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05" y="3536706"/>
            <a:ext cx="3156886" cy="2455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468935" y="2104157"/>
            <a:ext cx="7802137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己二酸的合成及熔点测定</a:t>
            </a:r>
            <a:endParaRPr lang="zh-CN" altLang="en-US" sz="5400" b="1" dirty="0">
              <a:solidFill>
                <a:schemeClr val="bg1"/>
              </a:solidFill>
              <a:effectLst>
                <a:reflection blurRad="6350" stA="31000" endPos="20000" dist="63500" dir="5400000" sy="-100000" algn="bl" rotWithShape="0"/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14" name="椭圆 13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17" name="椭圆 16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20" name="椭圆 19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24" name="椭圆 23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27" name="椭圆 26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31" name="椭圆 30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6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6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4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468935" y="2104157"/>
            <a:ext cx="7802137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己二酸的合成及熔点测定</a:t>
            </a:r>
            <a:endParaRPr lang="zh-CN" altLang="en-US" sz="5400" b="1" dirty="0">
              <a:solidFill>
                <a:schemeClr val="bg1"/>
              </a:solidFill>
              <a:effectLst>
                <a:reflection blurRad="6350" stA="31000" endPos="20000" dist="63500" dir="5400000" sy="-100000" algn="bl" rotWithShape="0"/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14" name="椭圆 13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17" name="椭圆 16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20" name="椭圆 19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24" name="椭圆 23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27" name="椭圆 26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31" name="椭圆 30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6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6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4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一、实验目的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5" name="Text Placeholder 3"/>
          <p:cNvSpPr txBox="1"/>
          <p:nvPr/>
        </p:nvSpPr>
        <p:spPr>
          <a:xfrm>
            <a:off x="1460823" y="2104157"/>
            <a:ext cx="4253452" cy="9132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学习环己醇氧化制备己二酸的基本原理和方法；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5" name="Group 824"/>
          <p:cNvGrpSpPr/>
          <p:nvPr/>
        </p:nvGrpSpPr>
        <p:grpSpPr>
          <a:xfrm rot="12600000">
            <a:off x="5676642" y="2276105"/>
            <a:ext cx="1541384" cy="1035754"/>
            <a:chOff x="-190679" y="0"/>
            <a:chExt cx="4758892" cy="3197797"/>
          </a:xfrm>
        </p:grpSpPr>
        <p:sp>
          <p:nvSpPr>
            <p:cNvPr id="6" name="Shape 820"/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rgbClr val="1092F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7" name="Shape 821"/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092F1"/>
            </a:solidFill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9" name="Shape 823"/>
            <p:cNvSpPr/>
            <p:nvPr/>
          </p:nvSpPr>
          <p:spPr>
            <a:xfrm rot="9000000">
              <a:off x="459485" y="1001541"/>
              <a:ext cx="950235" cy="1140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01</a:t>
              </a:r>
              <a:endParaRPr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824"/>
          <p:cNvGrpSpPr/>
          <p:nvPr/>
        </p:nvGrpSpPr>
        <p:grpSpPr>
          <a:xfrm rot="12600000" flipH="1" flipV="1">
            <a:off x="5648957" y="3444220"/>
            <a:ext cx="1541384" cy="1035754"/>
            <a:chOff x="-190679" y="0"/>
            <a:chExt cx="4758892" cy="3197797"/>
          </a:xfrm>
        </p:grpSpPr>
        <p:sp>
          <p:nvSpPr>
            <p:cNvPr id="11" name="Shape 820"/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2" name="Shape 821"/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69696"/>
            </a:solidFill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3" name="Shape 823"/>
            <p:cNvSpPr/>
            <p:nvPr/>
          </p:nvSpPr>
          <p:spPr>
            <a:xfrm rot="19800000">
              <a:off x="412338" y="1028761"/>
              <a:ext cx="950235" cy="1140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02</a:t>
              </a:r>
              <a:endParaRPr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18" name="Text Placeholder 3"/>
          <p:cNvSpPr txBox="1"/>
          <p:nvPr/>
        </p:nvSpPr>
        <p:spPr>
          <a:xfrm>
            <a:off x="7365479" y="3616325"/>
            <a:ext cx="4392488" cy="9132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了解自动熔点仪的工作原理、应用范围和使用方法；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 txBox="1"/>
          <p:nvPr/>
        </p:nvSpPr>
        <p:spPr>
          <a:xfrm>
            <a:off x="1460823" y="4264397"/>
            <a:ext cx="4464496" cy="187352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掌握滴加控温反应的操作方法；掌握在合成过程中有害气体的吸收方法；掌握固体有机化合物的干燥方法。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22" name="Group 824"/>
          <p:cNvGrpSpPr/>
          <p:nvPr/>
        </p:nvGrpSpPr>
        <p:grpSpPr>
          <a:xfrm rot="12600000">
            <a:off x="5676641" y="4724375"/>
            <a:ext cx="1541384" cy="1035754"/>
            <a:chOff x="-190679" y="0"/>
            <a:chExt cx="4758892" cy="3197797"/>
          </a:xfrm>
        </p:grpSpPr>
        <p:sp>
          <p:nvSpPr>
            <p:cNvPr id="23" name="Shape 820"/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rgbClr val="1092F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4" name="Shape 821"/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092F1"/>
            </a:solidFill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5" name="Shape 823"/>
            <p:cNvSpPr/>
            <p:nvPr/>
          </p:nvSpPr>
          <p:spPr>
            <a:xfrm rot="9000000">
              <a:off x="459485" y="1001541"/>
              <a:ext cx="950235" cy="1140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03</a:t>
              </a:r>
              <a:endParaRPr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二、实验原理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5" name="Text Placeholder 3"/>
          <p:cNvSpPr txBox="1"/>
          <p:nvPr/>
        </p:nvSpPr>
        <p:spPr>
          <a:xfrm>
            <a:off x="1460823" y="2392189"/>
            <a:ext cx="10092269" cy="147732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氧化反应是制备羧酸的常用方法，由环己醇或环己酮氧化制备己二酸，氧化剧烈时还产生一些碳数较少的二元羧酸。制备羧酸采用的都是比较剧烈的氧化条件，而氧化反应一般都是放热反应，所以，控制反应条件是非常重要的。如果反应失控，不但要破坏产物，使产率降低，有时还会发生爆炸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006457" y="4144377"/>
            <a:ext cx="9001000" cy="1872208"/>
            <a:chOff x="2180903" y="4624437"/>
            <a:chExt cx="9001000" cy="1872208"/>
          </a:xfrm>
        </p:grpSpPr>
        <p:sp>
          <p:nvSpPr>
            <p:cNvPr id="6" name="矩形 5"/>
            <p:cNvSpPr/>
            <p:nvPr/>
          </p:nvSpPr>
          <p:spPr>
            <a:xfrm>
              <a:off x="2180903" y="4624437"/>
              <a:ext cx="9001000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0" dist="25400" dir="13500000">
                <a:prstClr val="black">
                  <a:alpha val="3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339255" y="5094269"/>
              <a:ext cx="6353190" cy="918798"/>
              <a:chOff x="3296224" y="5987154"/>
              <a:chExt cx="6353190" cy="918798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416126" y="5991544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</a:t>
                </a:r>
                <a:endPara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3296224" y="5987154"/>
                <a:ext cx="6353190" cy="918798"/>
                <a:chOff x="3296224" y="5987154"/>
                <a:chExt cx="6353190" cy="918798"/>
              </a:xfrm>
            </p:grpSpPr>
            <p:sp>
              <p:nvSpPr>
                <p:cNvPr id="71" name="文本框 70"/>
                <p:cNvSpPr txBox="1"/>
                <p:nvPr/>
              </p:nvSpPr>
              <p:spPr>
                <a:xfrm>
                  <a:off x="4163119" y="6028601"/>
                  <a:ext cx="55656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OH</a:t>
                  </a:r>
                  <a:endPara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4465558" y="6246068"/>
                  <a:ext cx="760033" cy="400110"/>
                  <a:chOff x="4465558" y="6246068"/>
                  <a:chExt cx="760033" cy="400110"/>
                </a:xfrm>
              </p:grpSpPr>
              <p:cxnSp>
                <p:nvCxnSpPr>
                  <p:cNvPr id="67" name="直接箭头连接符 66"/>
                  <p:cNvCxnSpPr/>
                  <p:nvPr/>
                </p:nvCxnSpPr>
                <p:spPr>
                  <a:xfrm>
                    <a:off x="4465558" y="6629080"/>
                    <a:ext cx="760033" cy="0"/>
                  </a:xfrm>
                  <a:prstGeom prst="straightConnector1">
                    <a:avLst/>
                  </a:prstGeom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文本框 72"/>
                  <p:cNvSpPr txBox="1"/>
                  <p:nvPr/>
                </p:nvSpPr>
                <p:spPr>
                  <a:xfrm>
                    <a:off x="4571289" y="6246068"/>
                    <a:ext cx="5405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[O]</a:t>
                    </a:r>
                    <a:endParaRPr lang="zh-CN" altLang="en-US" sz="20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" name="六边形 1"/>
                <p:cNvSpPr/>
                <p:nvPr/>
              </p:nvSpPr>
              <p:spPr>
                <a:xfrm rot="1743347">
                  <a:off x="3296224" y="6274697"/>
                  <a:ext cx="732257" cy="631255"/>
                </a:xfrm>
                <a:prstGeom prst="hexagon">
                  <a:avLst/>
                </a:pr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1" name="直接连接符 40"/>
                <p:cNvCxnSpPr>
                  <a:stCxn id="2" idx="5"/>
                </p:cNvCxnSpPr>
                <p:nvPr/>
              </p:nvCxnSpPr>
              <p:spPr>
                <a:xfrm flipV="1">
                  <a:off x="3997738" y="6259398"/>
                  <a:ext cx="244324" cy="156192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六边形 47"/>
                <p:cNvSpPr/>
                <p:nvPr/>
              </p:nvSpPr>
              <p:spPr>
                <a:xfrm rot="1743347">
                  <a:off x="5568085" y="6274697"/>
                  <a:ext cx="732257" cy="631255"/>
                </a:xfrm>
                <a:prstGeom prst="hexagon">
                  <a:avLst/>
                </a:pr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0" name="直接连接符 49"/>
                <p:cNvCxnSpPr/>
                <p:nvPr/>
              </p:nvCxnSpPr>
              <p:spPr>
                <a:xfrm flipV="1">
                  <a:off x="6235033" y="6240544"/>
                  <a:ext cx="244324" cy="156192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6269599" y="6300247"/>
                  <a:ext cx="244324" cy="156192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/>
                <p:cNvGrpSpPr/>
                <p:nvPr/>
              </p:nvGrpSpPr>
              <p:grpSpPr>
                <a:xfrm>
                  <a:off x="6576370" y="6246068"/>
                  <a:ext cx="760033" cy="400110"/>
                  <a:chOff x="4465558" y="6246068"/>
                  <a:chExt cx="760033" cy="400110"/>
                </a:xfrm>
              </p:grpSpPr>
              <p:cxnSp>
                <p:nvCxnSpPr>
                  <p:cNvPr id="58" name="直接箭头连接符 57"/>
                  <p:cNvCxnSpPr/>
                  <p:nvPr/>
                </p:nvCxnSpPr>
                <p:spPr>
                  <a:xfrm>
                    <a:off x="4465558" y="6629080"/>
                    <a:ext cx="760033" cy="0"/>
                  </a:xfrm>
                  <a:prstGeom prst="straightConnector1">
                    <a:avLst/>
                  </a:prstGeom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文本框 58"/>
                  <p:cNvSpPr txBox="1"/>
                  <p:nvPr/>
                </p:nvSpPr>
                <p:spPr>
                  <a:xfrm>
                    <a:off x="4571289" y="6246068"/>
                    <a:ext cx="5405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[O]</a:t>
                    </a:r>
                    <a:endParaRPr lang="zh-CN" altLang="en-US" sz="20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8108519" y="6319167"/>
                  <a:ext cx="0" cy="134539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8159064" y="6319167"/>
                  <a:ext cx="0" cy="134539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文本框 69"/>
                <p:cNvSpPr txBox="1"/>
                <p:nvPr/>
              </p:nvSpPr>
              <p:spPr>
                <a:xfrm>
                  <a:off x="7954147" y="6009592"/>
                  <a:ext cx="3706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O</a:t>
                  </a:r>
                  <a:endPara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5" name="直接连接符 84"/>
                <p:cNvCxnSpPr/>
                <p:nvPr/>
              </p:nvCxnSpPr>
              <p:spPr>
                <a:xfrm flipV="1">
                  <a:off x="9434696" y="6323627"/>
                  <a:ext cx="0" cy="134539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flipV="1">
                  <a:off x="9485241" y="6323627"/>
                  <a:ext cx="0" cy="134539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文本框 86"/>
                <p:cNvSpPr txBox="1"/>
                <p:nvPr/>
              </p:nvSpPr>
              <p:spPr>
                <a:xfrm>
                  <a:off x="9278800" y="5987154"/>
                  <a:ext cx="3706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O</a:t>
                  </a:r>
                  <a:endPara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aphicFrame>
          <p:nvGraphicFramePr>
            <p:cNvPr id="3" name="对象 2"/>
            <p:cNvGraphicFramePr>
              <a:graphicFrameLocks noChangeAspect="1"/>
            </p:cNvGraphicFramePr>
            <p:nvPr/>
          </p:nvGraphicFramePr>
          <p:xfrm>
            <a:off x="7492951" y="5560458"/>
            <a:ext cx="2739408" cy="3900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Equation" r:id="rId1" imgW="32004000" imgH="5486400" progId="Equation.DSMT4">
                    <p:embed/>
                  </p:oleObj>
                </mc:Choice>
                <mc:Fallback>
                  <p:oleObj name="Equation" r:id="rId1" imgW="32004000" imgH="5486400" progId="Equation.DSMT4">
                    <p:embed/>
                    <p:pic>
                      <p:nvPicPr>
                        <p:cNvPr id="0" name="图片 103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492951" y="5560458"/>
                          <a:ext cx="2739408" cy="3900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>
            <a:off x="6429375" y="3256285"/>
            <a:ext cx="0" cy="846480"/>
          </a:xfrm>
          <a:prstGeom prst="line">
            <a:avLst/>
          </a:prstGeom>
          <a:ln w="28575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三、实验步骤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3837087" y="1960141"/>
            <a:ext cx="5688632" cy="1296144"/>
            <a:chOff x="3837087" y="1960141"/>
            <a:chExt cx="5688632" cy="1296144"/>
          </a:xfrm>
        </p:grpSpPr>
        <p:sp>
          <p:nvSpPr>
            <p:cNvPr id="18" name="矩形 17"/>
            <p:cNvSpPr/>
            <p:nvPr/>
          </p:nvSpPr>
          <p:spPr>
            <a:xfrm>
              <a:off x="4053111" y="2320181"/>
              <a:ext cx="532859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100 mL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三口瓶中加入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 mL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浓硝酸、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5mL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水 ，安装温度计、滴液漏斗、气体吸收装置。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3837087" y="1960141"/>
              <a:ext cx="5688632" cy="1296144"/>
            </a:xfrm>
            <a:prstGeom prst="roundRect">
              <a:avLst/>
            </a:prstGeom>
            <a:noFill/>
            <a:ln w="19050">
              <a:solidFill>
                <a:srgbClr val="109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67205" y="3540519"/>
            <a:ext cx="3672408" cy="2232248"/>
            <a:chOff x="668735" y="3544317"/>
            <a:chExt cx="3672408" cy="2232248"/>
          </a:xfrm>
        </p:grpSpPr>
        <p:sp>
          <p:nvSpPr>
            <p:cNvPr id="23" name="矩形 22"/>
            <p:cNvSpPr/>
            <p:nvPr/>
          </p:nvSpPr>
          <p:spPr>
            <a:xfrm>
              <a:off x="884759" y="3760341"/>
              <a:ext cx="34563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2.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预热至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50℃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左右，慢慢滴入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2-3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滴环己醇，当烧瓶中出现棕色气体时说明反应开始，继续滴加剩余环己醇（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2.1 mL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），控制滴加速度，使瓶内温度维持在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50-60℃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之间。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668735" y="3544317"/>
              <a:ext cx="3600400" cy="2232248"/>
            </a:xfrm>
            <a:prstGeom prst="roundRect">
              <a:avLst/>
            </a:prstGeom>
            <a:noFill/>
            <a:ln w="19050">
              <a:solidFill>
                <a:srgbClr val="109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431282" y="3582761"/>
            <a:ext cx="2952328" cy="1728192"/>
            <a:chOff x="9021663" y="3616325"/>
            <a:chExt cx="2952328" cy="1728192"/>
          </a:xfrm>
        </p:grpSpPr>
        <p:sp>
          <p:nvSpPr>
            <p:cNvPr id="24" name="矩形 23"/>
            <p:cNvSpPr/>
            <p:nvPr/>
          </p:nvSpPr>
          <p:spPr>
            <a:xfrm>
              <a:off x="9237687" y="3760341"/>
              <a:ext cx="2736304" cy="1322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滴加完毕（约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15 min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），在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85-90℃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加热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 min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，直到几乎无棕色气体放出为止。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矩形: 圆角 26"/>
            <p:cNvSpPr/>
            <p:nvPr/>
          </p:nvSpPr>
          <p:spPr>
            <a:xfrm>
              <a:off x="9021663" y="3616325"/>
              <a:ext cx="2952328" cy="1728192"/>
            </a:xfrm>
            <a:prstGeom prst="roundRect">
              <a:avLst/>
            </a:prstGeom>
            <a:noFill/>
            <a:ln w="19050">
              <a:solidFill>
                <a:srgbClr val="109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069511" y="4026700"/>
            <a:ext cx="1361770" cy="326639"/>
            <a:chOff x="6596648" y="4446857"/>
            <a:chExt cx="1834634" cy="496719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6596648" y="4451090"/>
              <a:ext cx="723929" cy="492486"/>
            </a:xfrm>
            <a:prstGeom prst="line">
              <a:avLst/>
            </a:prstGeom>
            <a:ln w="28575">
              <a:solidFill>
                <a:srgbClr val="109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endCxn id="27" idx="1"/>
            </p:cNvCxnSpPr>
            <p:nvPr/>
          </p:nvCxnSpPr>
          <p:spPr>
            <a:xfrm>
              <a:off x="7320577" y="4446857"/>
              <a:ext cx="1110705" cy="0"/>
            </a:xfrm>
            <a:prstGeom prst="line">
              <a:avLst/>
            </a:prstGeom>
            <a:ln w="28575">
              <a:solidFill>
                <a:srgbClr val="109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 flipH="1">
            <a:off x="5058086" y="4026700"/>
            <a:ext cx="649654" cy="406152"/>
            <a:chOff x="5282946" y="4323214"/>
            <a:chExt cx="1531837" cy="550394"/>
          </a:xfrm>
        </p:grpSpPr>
        <p:cxnSp>
          <p:nvCxnSpPr>
            <p:cNvPr id="49" name="直接连接符 48"/>
            <p:cNvCxnSpPr/>
            <p:nvPr/>
          </p:nvCxnSpPr>
          <p:spPr>
            <a:xfrm flipV="1">
              <a:off x="5282946" y="4323214"/>
              <a:ext cx="429598" cy="550394"/>
            </a:xfrm>
            <a:prstGeom prst="line">
              <a:avLst/>
            </a:prstGeom>
            <a:ln w="28575">
              <a:solidFill>
                <a:srgbClr val="109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5707772" y="4323214"/>
              <a:ext cx="1107011" cy="0"/>
            </a:xfrm>
            <a:prstGeom prst="line">
              <a:avLst/>
            </a:prstGeom>
            <a:ln w="28575">
              <a:solidFill>
                <a:srgbClr val="109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flask-with-threee-necks_106234"/>
          <p:cNvSpPr>
            <a:spLocks noChangeAspect="1"/>
          </p:cNvSpPr>
          <p:nvPr/>
        </p:nvSpPr>
        <p:spPr bwMode="auto">
          <a:xfrm>
            <a:off x="5549926" y="4102765"/>
            <a:ext cx="1715754" cy="1942096"/>
          </a:xfrm>
          <a:custGeom>
            <a:avLst/>
            <a:gdLst>
              <a:gd name="connsiteX0" fmla="*/ 268319 w 537196"/>
              <a:gd name="connsiteY0" fmla="*/ 324449 h 608062"/>
              <a:gd name="connsiteX1" fmla="*/ 245899 w 537196"/>
              <a:gd name="connsiteY1" fmla="*/ 332397 h 608062"/>
              <a:gd name="connsiteX2" fmla="*/ 245519 w 537196"/>
              <a:gd name="connsiteY2" fmla="*/ 332777 h 608062"/>
              <a:gd name="connsiteX3" fmla="*/ 169124 w 537196"/>
              <a:gd name="connsiteY3" fmla="*/ 332397 h 608062"/>
              <a:gd name="connsiteX4" fmla="*/ 168934 w 537196"/>
              <a:gd name="connsiteY4" fmla="*/ 332303 h 608062"/>
              <a:gd name="connsiteX5" fmla="*/ 141128 w 537196"/>
              <a:gd name="connsiteY5" fmla="*/ 324911 h 608062"/>
              <a:gd name="connsiteX6" fmla="*/ 122433 w 537196"/>
              <a:gd name="connsiteY6" fmla="*/ 396459 h 608062"/>
              <a:gd name="connsiteX7" fmla="*/ 165518 w 537196"/>
              <a:gd name="connsiteY7" fmla="*/ 499373 h 608062"/>
              <a:gd name="connsiteX8" fmla="*/ 268485 w 537196"/>
              <a:gd name="connsiteY8" fmla="*/ 542397 h 608062"/>
              <a:gd name="connsiteX9" fmla="*/ 269719 w 537196"/>
              <a:gd name="connsiteY9" fmla="*/ 542397 h 608062"/>
              <a:gd name="connsiteX10" fmla="*/ 372307 w 537196"/>
              <a:gd name="connsiteY10" fmla="*/ 499279 h 608062"/>
              <a:gd name="connsiteX11" fmla="*/ 414727 w 537196"/>
              <a:gd name="connsiteY11" fmla="*/ 396459 h 608062"/>
              <a:gd name="connsiteX12" fmla="*/ 395937 w 537196"/>
              <a:gd name="connsiteY12" fmla="*/ 324911 h 608062"/>
              <a:gd name="connsiteX13" fmla="*/ 390623 w 537196"/>
              <a:gd name="connsiteY13" fmla="*/ 324532 h 608062"/>
              <a:gd name="connsiteX14" fmla="*/ 367941 w 537196"/>
              <a:gd name="connsiteY14" fmla="*/ 332492 h 608062"/>
              <a:gd name="connsiteX15" fmla="*/ 291166 w 537196"/>
              <a:gd name="connsiteY15" fmla="*/ 332397 h 608062"/>
              <a:gd name="connsiteX16" fmla="*/ 290882 w 537196"/>
              <a:gd name="connsiteY16" fmla="*/ 332208 h 608062"/>
              <a:gd name="connsiteX17" fmla="*/ 268319 w 537196"/>
              <a:gd name="connsiteY17" fmla="*/ 324449 h 608062"/>
              <a:gd name="connsiteX18" fmla="*/ 268758 w 537196"/>
              <a:gd name="connsiteY18" fmla="*/ 299182 h 608062"/>
              <a:gd name="connsiteX19" fmla="*/ 306920 w 537196"/>
              <a:gd name="connsiteY19" fmla="*/ 312686 h 608062"/>
              <a:gd name="connsiteX20" fmla="*/ 307300 w 537196"/>
              <a:gd name="connsiteY20" fmla="*/ 312971 h 608062"/>
              <a:gd name="connsiteX21" fmla="*/ 352188 w 537196"/>
              <a:gd name="connsiteY21" fmla="*/ 312686 h 608062"/>
              <a:gd name="connsiteX22" fmla="*/ 390623 w 537196"/>
              <a:gd name="connsiteY22" fmla="*/ 299230 h 608062"/>
              <a:gd name="connsiteX23" fmla="*/ 407515 w 537196"/>
              <a:gd name="connsiteY23" fmla="*/ 301694 h 608062"/>
              <a:gd name="connsiteX24" fmla="*/ 414822 w 537196"/>
              <a:gd name="connsiteY24" fmla="*/ 307190 h 608062"/>
              <a:gd name="connsiteX25" fmla="*/ 439971 w 537196"/>
              <a:gd name="connsiteY25" fmla="*/ 396459 h 608062"/>
              <a:gd name="connsiteX26" fmla="*/ 390243 w 537196"/>
              <a:gd name="connsiteY26" fmla="*/ 517094 h 608062"/>
              <a:gd name="connsiteX27" fmla="*/ 270003 w 537196"/>
              <a:gd name="connsiteY27" fmla="*/ 567699 h 608062"/>
              <a:gd name="connsiteX28" fmla="*/ 268675 w 537196"/>
              <a:gd name="connsiteY28" fmla="*/ 567699 h 608062"/>
              <a:gd name="connsiteX29" fmla="*/ 268580 w 537196"/>
              <a:gd name="connsiteY29" fmla="*/ 567699 h 608062"/>
              <a:gd name="connsiteX30" fmla="*/ 147676 w 537196"/>
              <a:gd name="connsiteY30" fmla="*/ 517284 h 608062"/>
              <a:gd name="connsiteX31" fmla="*/ 97094 w 537196"/>
              <a:gd name="connsiteY31" fmla="*/ 396459 h 608062"/>
              <a:gd name="connsiteX32" fmla="*/ 122243 w 537196"/>
              <a:gd name="connsiteY32" fmla="*/ 307190 h 608062"/>
              <a:gd name="connsiteX33" fmla="*/ 129550 w 537196"/>
              <a:gd name="connsiteY33" fmla="*/ 301599 h 608062"/>
              <a:gd name="connsiteX34" fmla="*/ 184877 w 537196"/>
              <a:gd name="connsiteY34" fmla="*/ 312686 h 608062"/>
              <a:gd name="connsiteX35" fmla="*/ 185067 w 537196"/>
              <a:gd name="connsiteY35" fmla="*/ 312781 h 608062"/>
              <a:gd name="connsiteX36" fmla="*/ 230145 w 537196"/>
              <a:gd name="connsiteY36" fmla="*/ 312686 h 608062"/>
              <a:gd name="connsiteX37" fmla="*/ 230525 w 537196"/>
              <a:gd name="connsiteY37" fmla="*/ 312402 h 608062"/>
              <a:gd name="connsiteX38" fmla="*/ 268758 w 537196"/>
              <a:gd name="connsiteY38" fmla="*/ 299182 h 608062"/>
              <a:gd name="connsiteX39" fmla="*/ 212911 w 537196"/>
              <a:gd name="connsiteY39" fmla="*/ 119206 h 608062"/>
              <a:gd name="connsiteX40" fmla="*/ 212911 w 537196"/>
              <a:gd name="connsiteY40" fmla="*/ 177671 h 608062"/>
              <a:gd name="connsiteX41" fmla="*/ 180362 w 537196"/>
              <a:gd name="connsiteY41" fmla="*/ 232252 h 608062"/>
              <a:gd name="connsiteX42" fmla="*/ 148381 w 537196"/>
              <a:gd name="connsiteY42" fmla="*/ 253951 h 608062"/>
              <a:gd name="connsiteX43" fmla="*/ 131490 w 537196"/>
              <a:gd name="connsiteY43" fmla="*/ 253383 h 608062"/>
              <a:gd name="connsiteX44" fmla="*/ 127884 w 537196"/>
              <a:gd name="connsiteY44" fmla="*/ 247034 h 608062"/>
              <a:gd name="connsiteX45" fmla="*/ 100269 w 537196"/>
              <a:gd name="connsiteY45" fmla="*/ 161562 h 608062"/>
              <a:gd name="connsiteX46" fmla="*/ 57470 w 537196"/>
              <a:gd name="connsiteY46" fmla="*/ 175302 h 608062"/>
              <a:gd name="connsiteX47" fmla="*/ 99794 w 537196"/>
              <a:gd name="connsiteY47" fmla="*/ 306163 h 608062"/>
              <a:gd name="connsiteX48" fmla="*/ 99794 w 537196"/>
              <a:gd name="connsiteY48" fmla="*/ 316965 h 608062"/>
              <a:gd name="connsiteX49" fmla="*/ 81953 w 537196"/>
              <a:gd name="connsiteY49" fmla="*/ 396467 h 608062"/>
              <a:gd name="connsiteX50" fmla="*/ 137468 w 537196"/>
              <a:gd name="connsiteY50" fmla="*/ 528465 h 608062"/>
              <a:gd name="connsiteX51" fmla="*/ 268616 w 537196"/>
              <a:gd name="connsiteY51" fmla="*/ 582856 h 608062"/>
              <a:gd name="connsiteX52" fmla="*/ 270134 w 537196"/>
              <a:gd name="connsiteY52" fmla="*/ 582856 h 608062"/>
              <a:gd name="connsiteX53" fmla="*/ 401092 w 537196"/>
              <a:gd name="connsiteY53" fmla="*/ 527707 h 608062"/>
              <a:gd name="connsiteX54" fmla="*/ 455184 w 537196"/>
              <a:gd name="connsiteY54" fmla="*/ 396467 h 608062"/>
              <a:gd name="connsiteX55" fmla="*/ 437438 w 537196"/>
              <a:gd name="connsiteY55" fmla="*/ 317060 h 608062"/>
              <a:gd name="connsiteX56" fmla="*/ 437248 w 537196"/>
              <a:gd name="connsiteY56" fmla="*/ 306732 h 608062"/>
              <a:gd name="connsiteX57" fmla="*/ 479952 w 537196"/>
              <a:gd name="connsiteY57" fmla="*/ 174449 h 608062"/>
              <a:gd name="connsiteX58" fmla="*/ 437153 w 537196"/>
              <a:gd name="connsiteY58" fmla="*/ 160710 h 608062"/>
              <a:gd name="connsiteX59" fmla="*/ 409064 w 537196"/>
              <a:gd name="connsiteY59" fmla="*/ 247508 h 608062"/>
              <a:gd name="connsiteX60" fmla="*/ 405647 w 537196"/>
              <a:gd name="connsiteY60" fmla="*/ 253288 h 608062"/>
              <a:gd name="connsiteX61" fmla="*/ 388756 w 537196"/>
              <a:gd name="connsiteY61" fmla="*/ 253857 h 608062"/>
              <a:gd name="connsiteX62" fmla="*/ 357060 w 537196"/>
              <a:gd name="connsiteY62" fmla="*/ 232347 h 608062"/>
              <a:gd name="connsiteX63" fmla="*/ 324226 w 537196"/>
              <a:gd name="connsiteY63" fmla="*/ 177671 h 608062"/>
              <a:gd name="connsiteX64" fmla="*/ 324226 w 537196"/>
              <a:gd name="connsiteY64" fmla="*/ 119206 h 608062"/>
              <a:gd name="connsiteX65" fmla="*/ 457651 w 537196"/>
              <a:gd name="connsiteY65" fmla="*/ 97316 h 608062"/>
              <a:gd name="connsiteX66" fmla="*/ 444935 w 537196"/>
              <a:gd name="connsiteY66" fmla="*/ 136641 h 608062"/>
              <a:gd name="connsiteX67" fmla="*/ 487733 w 537196"/>
              <a:gd name="connsiteY67" fmla="*/ 150476 h 608062"/>
              <a:gd name="connsiteX68" fmla="*/ 500449 w 537196"/>
              <a:gd name="connsiteY68" fmla="*/ 111056 h 608062"/>
              <a:gd name="connsiteX69" fmla="*/ 79486 w 537196"/>
              <a:gd name="connsiteY69" fmla="*/ 97316 h 608062"/>
              <a:gd name="connsiteX70" fmla="*/ 36688 w 537196"/>
              <a:gd name="connsiteY70" fmla="*/ 111056 h 608062"/>
              <a:gd name="connsiteX71" fmla="*/ 49688 w 537196"/>
              <a:gd name="connsiteY71" fmla="*/ 151329 h 608062"/>
              <a:gd name="connsiteX72" fmla="*/ 92487 w 537196"/>
              <a:gd name="connsiteY72" fmla="*/ 137494 h 608062"/>
              <a:gd name="connsiteX73" fmla="*/ 212911 w 537196"/>
              <a:gd name="connsiteY73" fmla="*/ 64246 h 608062"/>
              <a:gd name="connsiteX74" fmla="*/ 212911 w 537196"/>
              <a:gd name="connsiteY74" fmla="*/ 93905 h 608062"/>
              <a:gd name="connsiteX75" fmla="*/ 324226 w 537196"/>
              <a:gd name="connsiteY75" fmla="*/ 93905 h 608062"/>
              <a:gd name="connsiteX76" fmla="*/ 324226 w 537196"/>
              <a:gd name="connsiteY76" fmla="*/ 64246 h 608062"/>
              <a:gd name="connsiteX77" fmla="*/ 196020 w 537196"/>
              <a:gd name="connsiteY77" fmla="*/ 25300 h 608062"/>
              <a:gd name="connsiteX78" fmla="*/ 189187 w 537196"/>
              <a:gd name="connsiteY78" fmla="*/ 32123 h 608062"/>
              <a:gd name="connsiteX79" fmla="*/ 196020 w 537196"/>
              <a:gd name="connsiteY79" fmla="*/ 38946 h 608062"/>
              <a:gd name="connsiteX80" fmla="*/ 341117 w 537196"/>
              <a:gd name="connsiteY80" fmla="*/ 38946 h 608062"/>
              <a:gd name="connsiteX81" fmla="*/ 347950 w 537196"/>
              <a:gd name="connsiteY81" fmla="*/ 32123 h 608062"/>
              <a:gd name="connsiteX82" fmla="*/ 341117 w 537196"/>
              <a:gd name="connsiteY82" fmla="*/ 25300 h 608062"/>
              <a:gd name="connsiteX83" fmla="*/ 196020 w 537196"/>
              <a:gd name="connsiteY83" fmla="*/ 0 h 608062"/>
              <a:gd name="connsiteX84" fmla="*/ 341117 w 537196"/>
              <a:gd name="connsiteY84" fmla="*/ 0 h 608062"/>
              <a:gd name="connsiteX85" fmla="*/ 373287 w 537196"/>
              <a:gd name="connsiteY85" fmla="*/ 32123 h 608062"/>
              <a:gd name="connsiteX86" fmla="*/ 349563 w 537196"/>
              <a:gd name="connsiteY86" fmla="*/ 63109 h 608062"/>
              <a:gd name="connsiteX87" fmla="*/ 349563 w 537196"/>
              <a:gd name="connsiteY87" fmla="*/ 177671 h 608062"/>
              <a:gd name="connsiteX88" fmla="*/ 369017 w 537196"/>
              <a:gd name="connsiteY88" fmla="*/ 210078 h 608062"/>
              <a:gd name="connsiteX89" fmla="*/ 390369 w 537196"/>
              <a:gd name="connsiteY89" fmla="*/ 223250 h 608062"/>
              <a:gd name="connsiteX90" fmla="*/ 433832 w 537196"/>
              <a:gd name="connsiteY90" fmla="*/ 88883 h 608062"/>
              <a:gd name="connsiteX91" fmla="*/ 429372 w 537196"/>
              <a:gd name="connsiteY91" fmla="*/ 74859 h 608062"/>
              <a:gd name="connsiteX92" fmla="*/ 445314 w 537196"/>
              <a:gd name="connsiteY92" fmla="*/ 66710 h 608062"/>
              <a:gd name="connsiteX93" fmla="*/ 528444 w 537196"/>
              <a:gd name="connsiteY93" fmla="*/ 93526 h 608062"/>
              <a:gd name="connsiteX94" fmla="*/ 536605 w 537196"/>
              <a:gd name="connsiteY94" fmla="*/ 109445 h 608062"/>
              <a:gd name="connsiteX95" fmla="*/ 524743 w 537196"/>
              <a:gd name="connsiteY95" fmla="*/ 118163 h 608062"/>
              <a:gd name="connsiteX96" fmla="*/ 462491 w 537196"/>
              <a:gd name="connsiteY96" fmla="*/ 310901 h 608062"/>
              <a:gd name="connsiteX97" fmla="*/ 480521 w 537196"/>
              <a:gd name="connsiteY97" fmla="*/ 396467 h 608062"/>
              <a:gd name="connsiteX98" fmla="*/ 419028 w 537196"/>
              <a:gd name="connsiteY98" fmla="*/ 545522 h 608062"/>
              <a:gd name="connsiteX99" fmla="*/ 270324 w 537196"/>
              <a:gd name="connsiteY99" fmla="*/ 608062 h 608062"/>
              <a:gd name="connsiteX100" fmla="*/ 268616 w 537196"/>
              <a:gd name="connsiteY100" fmla="*/ 608062 h 608062"/>
              <a:gd name="connsiteX101" fmla="*/ 119628 w 537196"/>
              <a:gd name="connsiteY101" fmla="*/ 546375 h 608062"/>
              <a:gd name="connsiteX102" fmla="*/ 56616 w 537196"/>
              <a:gd name="connsiteY102" fmla="*/ 396467 h 608062"/>
              <a:gd name="connsiteX103" fmla="*/ 74741 w 537196"/>
              <a:gd name="connsiteY103" fmla="*/ 310901 h 608062"/>
              <a:gd name="connsiteX104" fmla="*/ 12394 w 537196"/>
              <a:gd name="connsiteY104" fmla="*/ 118163 h 608062"/>
              <a:gd name="connsiteX105" fmla="*/ 627 w 537196"/>
              <a:gd name="connsiteY105" fmla="*/ 109445 h 608062"/>
              <a:gd name="connsiteX106" fmla="*/ 8788 w 537196"/>
              <a:gd name="connsiteY106" fmla="*/ 93526 h 608062"/>
              <a:gd name="connsiteX107" fmla="*/ 91918 w 537196"/>
              <a:gd name="connsiteY107" fmla="*/ 66710 h 608062"/>
              <a:gd name="connsiteX108" fmla="*/ 107860 w 537196"/>
              <a:gd name="connsiteY108" fmla="*/ 74859 h 608062"/>
              <a:gd name="connsiteX109" fmla="*/ 103400 w 537196"/>
              <a:gd name="connsiteY109" fmla="*/ 88883 h 608062"/>
              <a:gd name="connsiteX110" fmla="*/ 146863 w 537196"/>
              <a:gd name="connsiteY110" fmla="*/ 223250 h 608062"/>
              <a:gd name="connsiteX111" fmla="*/ 168405 w 537196"/>
              <a:gd name="connsiteY111" fmla="*/ 209984 h 608062"/>
              <a:gd name="connsiteX112" fmla="*/ 187574 w 537196"/>
              <a:gd name="connsiteY112" fmla="*/ 177671 h 608062"/>
              <a:gd name="connsiteX113" fmla="*/ 187574 w 537196"/>
              <a:gd name="connsiteY113" fmla="*/ 63109 h 608062"/>
              <a:gd name="connsiteX114" fmla="*/ 163850 w 537196"/>
              <a:gd name="connsiteY114" fmla="*/ 32123 h 608062"/>
              <a:gd name="connsiteX115" fmla="*/ 196020 w 537196"/>
              <a:gd name="connsiteY115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37196" h="608062">
                <a:moveTo>
                  <a:pt x="268319" y="324449"/>
                </a:moveTo>
                <a:cubicBezTo>
                  <a:pt x="260395" y="324485"/>
                  <a:pt x="252495" y="327138"/>
                  <a:pt x="245899" y="332397"/>
                </a:cubicBezTo>
                <a:cubicBezTo>
                  <a:pt x="245804" y="332587"/>
                  <a:pt x="245709" y="332682"/>
                  <a:pt x="245519" y="332777"/>
                </a:cubicBezTo>
                <a:cubicBezTo>
                  <a:pt x="222933" y="350403"/>
                  <a:pt x="191615" y="350308"/>
                  <a:pt x="169124" y="332397"/>
                </a:cubicBezTo>
                <a:cubicBezTo>
                  <a:pt x="169124" y="332397"/>
                  <a:pt x="169029" y="332397"/>
                  <a:pt x="168934" y="332303"/>
                </a:cubicBezTo>
                <a:cubicBezTo>
                  <a:pt x="161057" y="326143"/>
                  <a:pt x="150998" y="323490"/>
                  <a:pt x="141128" y="324911"/>
                </a:cubicBezTo>
                <a:cubicBezTo>
                  <a:pt x="128886" y="346707"/>
                  <a:pt x="122433" y="371346"/>
                  <a:pt x="122433" y="396459"/>
                </a:cubicBezTo>
                <a:cubicBezTo>
                  <a:pt x="122433" y="435123"/>
                  <a:pt x="137712" y="471607"/>
                  <a:pt x="165518" y="499373"/>
                </a:cubicBezTo>
                <a:cubicBezTo>
                  <a:pt x="193324" y="527140"/>
                  <a:pt x="229860" y="542397"/>
                  <a:pt x="268485" y="542397"/>
                </a:cubicBezTo>
                <a:lnTo>
                  <a:pt x="269719" y="542397"/>
                </a:lnTo>
                <a:cubicBezTo>
                  <a:pt x="308533" y="542112"/>
                  <a:pt x="344975" y="526761"/>
                  <a:pt x="372307" y="499279"/>
                </a:cubicBezTo>
                <a:cubicBezTo>
                  <a:pt x="399638" y="471702"/>
                  <a:pt x="414727" y="435218"/>
                  <a:pt x="414727" y="396459"/>
                </a:cubicBezTo>
                <a:cubicBezTo>
                  <a:pt x="414727" y="371346"/>
                  <a:pt x="408179" y="346707"/>
                  <a:pt x="395937" y="324911"/>
                </a:cubicBezTo>
                <a:cubicBezTo>
                  <a:pt x="394134" y="324627"/>
                  <a:pt x="392426" y="324532"/>
                  <a:pt x="390623" y="324532"/>
                </a:cubicBezTo>
                <a:cubicBezTo>
                  <a:pt x="382461" y="324532"/>
                  <a:pt x="374394" y="327375"/>
                  <a:pt x="367941" y="332492"/>
                </a:cubicBezTo>
                <a:cubicBezTo>
                  <a:pt x="345355" y="350403"/>
                  <a:pt x="313753" y="350403"/>
                  <a:pt x="291166" y="332397"/>
                </a:cubicBezTo>
                <a:cubicBezTo>
                  <a:pt x="291071" y="332397"/>
                  <a:pt x="290977" y="332303"/>
                  <a:pt x="290882" y="332208"/>
                </a:cubicBezTo>
                <a:cubicBezTo>
                  <a:pt x="284191" y="326996"/>
                  <a:pt x="276244" y="324414"/>
                  <a:pt x="268319" y="324449"/>
                </a:cubicBezTo>
                <a:close/>
                <a:moveTo>
                  <a:pt x="268758" y="299182"/>
                </a:moveTo>
                <a:cubicBezTo>
                  <a:pt x="282222" y="299230"/>
                  <a:pt x="295674" y="303731"/>
                  <a:pt x="306920" y="312686"/>
                </a:cubicBezTo>
                <a:cubicBezTo>
                  <a:pt x="307015" y="312781"/>
                  <a:pt x="307205" y="312876"/>
                  <a:pt x="307300" y="312971"/>
                </a:cubicBezTo>
                <a:cubicBezTo>
                  <a:pt x="320586" y="323300"/>
                  <a:pt x="338996" y="323205"/>
                  <a:pt x="352188" y="312686"/>
                </a:cubicBezTo>
                <a:cubicBezTo>
                  <a:pt x="363101" y="304063"/>
                  <a:pt x="376767" y="299230"/>
                  <a:pt x="390623" y="299230"/>
                </a:cubicBezTo>
                <a:cubicBezTo>
                  <a:pt x="396317" y="299230"/>
                  <a:pt x="402011" y="300083"/>
                  <a:pt x="407515" y="301694"/>
                </a:cubicBezTo>
                <a:cubicBezTo>
                  <a:pt x="410647" y="302546"/>
                  <a:pt x="413209" y="304537"/>
                  <a:pt x="414822" y="307190"/>
                </a:cubicBezTo>
                <a:cubicBezTo>
                  <a:pt x="431335" y="334103"/>
                  <a:pt x="439971" y="364902"/>
                  <a:pt x="439971" y="396459"/>
                </a:cubicBezTo>
                <a:cubicBezTo>
                  <a:pt x="439971" y="441946"/>
                  <a:pt x="422319" y="484780"/>
                  <a:pt x="390243" y="517094"/>
                </a:cubicBezTo>
                <a:cubicBezTo>
                  <a:pt x="358166" y="549315"/>
                  <a:pt x="315461" y="567320"/>
                  <a:pt x="270003" y="567699"/>
                </a:cubicBezTo>
                <a:lnTo>
                  <a:pt x="268675" y="567699"/>
                </a:lnTo>
                <a:lnTo>
                  <a:pt x="268580" y="567699"/>
                </a:lnTo>
                <a:cubicBezTo>
                  <a:pt x="223122" y="567699"/>
                  <a:pt x="180227" y="549788"/>
                  <a:pt x="147676" y="517284"/>
                </a:cubicBezTo>
                <a:cubicBezTo>
                  <a:pt x="115030" y="484780"/>
                  <a:pt x="97094" y="441851"/>
                  <a:pt x="97094" y="396459"/>
                </a:cubicBezTo>
                <a:cubicBezTo>
                  <a:pt x="97094" y="364902"/>
                  <a:pt x="105825" y="334008"/>
                  <a:pt x="122243" y="307190"/>
                </a:cubicBezTo>
                <a:cubicBezTo>
                  <a:pt x="123856" y="304442"/>
                  <a:pt x="126513" y="302546"/>
                  <a:pt x="129550" y="301599"/>
                </a:cubicBezTo>
                <a:cubicBezTo>
                  <a:pt x="148625" y="296197"/>
                  <a:pt x="169314" y="300272"/>
                  <a:pt x="184877" y="312686"/>
                </a:cubicBezTo>
                <a:cubicBezTo>
                  <a:pt x="184972" y="312686"/>
                  <a:pt x="184972" y="312781"/>
                  <a:pt x="185067" y="312781"/>
                </a:cubicBezTo>
                <a:cubicBezTo>
                  <a:pt x="198353" y="323300"/>
                  <a:pt x="216859" y="323205"/>
                  <a:pt x="230145" y="312686"/>
                </a:cubicBezTo>
                <a:cubicBezTo>
                  <a:pt x="230240" y="312592"/>
                  <a:pt x="230430" y="312497"/>
                  <a:pt x="230525" y="312402"/>
                </a:cubicBezTo>
                <a:cubicBezTo>
                  <a:pt x="241818" y="303542"/>
                  <a:pt x="255294" y="299135"/>
                  <a:pt x="268758" y="299182"/>
                </a:cubicBezTo>
                <a:close/>
                <a:moveTo>
                  <a:pt x="212911" y="119206"/>
                </a:moveTo>
                <a:lnTo>
                  <a:pt x="212911" y="177671"/>
                </a:lnTo>
                <a:cubicBezTo>
                  <a:pt x="212911" y="200508"/>
                  <a:pt x="200480" y="221449"/>
                  <a:pt x="180362" y="232252"/>
                </a:cubicBezTo>
                <a:cubicBezTo>
                  <a:pt x="169069" y="238316"/>
                  <a:pt x="158346" y="245613"/>
                  <a:pt x="148381" y="253951"/>
                </a:cubicBezTo>
                <a:cubicBezTo>
                  <a:pt x="143447" y="258026"/>
                  <a:pt x="136235" y="257836"/>
                  <a:pt x="131490" y="253383"/>
                </a:cubicBezTo>
                <a:cubicBezTo>
                  <a:pt x="129687" y="251582"/>
                  <a:pt x="128453" y="249403"/>
                  <a:pt x="127884" y="247034"/>
                </a:cubicBezTo>
                <a:lnTo>
                  <a:pt x="100269" y="161562"/>
                </a:lnTo>
                <a:lnTo>
                  <a:pt x="57470" y="175302"/>
                </a:lnTo>
                <a:lnTo>
                  <a:pt x="99794" y="306163"/>
                </a:lnTo>
                <a:cubicBezTo>
                  <a:pt x="101312" y="309480"/>
                  <a:pt x="101407" y="313459"/>
                  <a:pt x="99794" y="316965"/>
                </a:cubicBezTo>
                <a:cubicBezTo>
                  <a:pt x="87932" y="341982"/>
                  <a:pt x="81953" y="368703"/>
                  <a:pt x="81953" y="396467"/>
                </a:cubicBezTo>
                <a:cubicBezTo>
                  <a:pt x="81953" y="446121"/>
                  <a:pt x="101692" y="493026"/>
                  <a:pt x="137468" y="528465"/>
                </a:cubicBezTo>
                <a:cubicBezTo>
                  <a:pt x="172865" y="563526"/>
                  <a:pt x="219364" y="582856"/>
                  <a:pt x="268616" y="582856"/>
                </a:cubicBezTo>
                <a:cubicBezTo>
                  <a:pt x="269090" y="582856"/>
                  <a:pt x="269660" y="582856"/>
                  <a:pt x="270134" y="582856"/>
                </a:cubicBezTo>
                <a:cubicBezTo>
                  <a:pt x="319671" y="582383"/>
                  <a:pt x="366170" y="562862"/>
                  <a:pt x="401092" y="527707"/>
                </a:cubicBezTo>
                <a:cubicBezTo>
                  <a:pt x="436014" y="492552"/>
                  <a:pt x="455184" y="446026"/>
                  <a:pt x="455184" y="396467"/>
                </a:cubicBezTo>
                <a:cubicBezTo>
                  <a:pt x="455184" y="368703"/>
                  <a:pt x="449205" y="341982"/>
                  <a:pt x="437438" y="317060"/>
                </a:cubicBezTo>
                <a:cubicBezTo>
                  <a:pt x="435825" y="313649"/>
                  <a:pt x="435825" y="309953"/>
                  <a:pt x="437248" y="306732"/>
                </a:cubicBezTo>
                <a:lnTo>
                  <a:pt x="479952" y="174449"/>
                </a:lnTo>
                <a:lnTo>
                  <a:pt x="437153" y="160710"/>
                </a:lnTo>
                <a:lnTo>
                  <a:pt x="409064" y="247508"/>
                </a:lnTo>
                <a:cubicBezTo>
                  <a:pt x="408494" y="249687"/>
                  <a:pt x="407355" y="251677"/>
                  <a:pt x="405647" y="253288"/>
                </a:cubicBezTo>
                <a:cubicBezTo>
                  <a:pt x="400997" y="257836"/>
                  <a:pt x="393690" y="258026"/>
                  <a:pt x="388756" y="253857"/>
                </a:cubicBezTo>
                <a:cubicBezTo>
                  <a:pt x="378886" y="245613"/>
                  <a:pt x="368258" y="238411"/>
                  <a:pt x="357060" y="232347"/>
                </a:cubicBezTo>
                <a:cubicBezTo>
                  <a:pt x="336847" y="221449"/>
                  <a:pt x="324226" y="200508"/>
                  <a:pt x="324226" y="177671"/>
                </a:cubicBezTo>
                <a:lnTo>
                  <a:pt x="324226" y="119206"/>
                </a:lnTo>
                <a:close/>
                <a:moveTo>
                  <a:pt x="457651" y="97316"/>
                </a:moveTo>
                <a:lnTo>
                  <a:pt x="444935" y="136641"/>
                </a:lnTo>
                <a:lnTo>
                  <a:pt x="487733" y="150476"/>
                </a:lnTo>
                <a:lnTo>
                  <a:pt x="500449" y="111056"/>
                </a:lnTo>
                <a:close/>
                <a:moveTo>
                  <a:pt x="79486" y="97316"/>
                </a:moveTo>
                <a:lnTo>
                  <a:pt x="36688" y="111056"/>
                </a:lnTo>
                <a:lnTo>
                  <a:pt x="49688" y="151329"/>
                </a:lnTo>
                <a:lnTo>
                  <a:pt x="92487" y="137494"/>
                </a:lnTo>
                <a:close/>
                <a:moveTo>
                  <a:pt x="212911" y="64246"/>
                </a:moveTo>
                <a:lnTo>
                  <a:pt x="212911" y="93905"/>
                </a:lnTo>
                <a:lnTo>
                  <a:pt x="324226" y="93905"/>
                </a:lnTo>
                <a:lnTo>
                  <a:pt x="324226" y="64246"/>
                </a:lnTo>
                <a:close/>
                <a:moveTo>
                  <a:pt x="196020" y="25300"/>
                </a:moveTo>
                <a:cubicBezTo>
                  <a:pt x="192319" y="25300"/>
                  <a:pt x="189187" y="28333"/>
                  <a:pt x="189187" y="32123"/>
                </a:cubicBezTo>
                <a:cubicBezTo>
                  <a:pt x="189187" y="35913"/>
                  <a:pt x="192319" y="38946"/>
                  <a:pt x="196020" y="38946"/>
                </a:cubicBezTo>
                <a:lnTo>
                  <a:pt x="341117" y="38946"/>
                </a:lnTo>
                <a:cubicBezTo>
                  <a:pt x="344913" y="38946"/>
                  <a:pt x="347950" y="35913"/>
                  <a:pt x="347950" y="32123"/>
                </a:cubicBezTo>
                <a:cubicBezTo>
                  <a:pt x="347950" y="28333"/>
                  <a:pt x="344913" y="25300"/>
                  <a:pt x="341117" y="25300"/>
                </a:cubicBezTo>
                <a:close/>
                <a:moveTo>
                  <a:pt x="196020" y="0"/>
                </a:moveTo>
                <a:lnTo>
                  <a:pt x="341117" y="0"/>
                </a:lnTo>
                <a:cubicBezTo>
                  <a:pt x="358863" y="0"/>
                  <a:pt x="373287" y="14403"/>
                  <a:pt x="373287" y="32123"/>
                </a:cubicBezTo>
                <a:cubicBezTo>
                  <a:pt x="373287" y="46905"/>
                  <a:pt x="363228" y="59319"/>
                  <a:pt x="349563" y="63109"/>
                </a:cubicBezTo>
                <a:lnTo>
                  <a:pt x="349563" y="177671"/>
                </a:lnTo>
                <a:cubicBezTo>
                  <a:pt x="349563" y="191222"/>
                  <a:pt x="357060" y="203635"/>
                  <a:pt x="369017" y="210078"/>
                </a:cubicBezTo>
                <a:cubicBezTo>
                  <a:pt x="376324" y="214058"/>
                  <a:pt x="383441" y="218417"/>
                  <a:pt x="390369" y="223250"/>
                </a:cubicBezTo>
                <a:lnTo>
                  <a:pt x="433832" y="88883"/>
                </a:lnTo>
                <a:cubicBezTo>
                  <a:pt x="429561" y="85661"/>
                  <a:pt x="427663" y="80165"/>
                  <a:pt x="429372" y="74859"/>
                </a:cubicBezTo>
                <a:cubicBezTo>
                  <a:pt x="431459" y="68226"/>
                  <a:pt x="438672" y="64625"/>
                  <a:pt x="445314" y="66710"/>
                </a:cubicBezTo>
                <a:lnTo>
                  <a:pt x="528444" y="93526"/>
                </a:lnTo>
                <a:cubicBezTo>
                  <a:pt x="535087" y="95706"/>
                  <a:pt x="538693" y="102812"/>
                  <a:pt x="536605" y="109445"/>
                </a:cubicBezTo>
                <a:cubicBezTo>
                  <a:pt x="534897" y="114752"/>
                  <a:pt x="530057" y="118068"/>
                  <a:pt x="524743" y="118163"/>
                </a:cubicBezTo>
                <a:lnTo>
                  <a:pt x="462491" y="310901"/>
                </a:lnTo>
                <a:cubicBezTo>
                  <a:pt x="474448" y="337907"/>
                  <a:pt x="480521" y="366713"/>
                  <a:pt x="480521" y="396467"/>
                </a:cubicBezTo>
                <a:cubicBezTo>
                  <a:pt x="480521" y="452659"/>
                  <a:pt x="458695" y="505629"/>
                  <a:pt x="419028" y="545522"/>
                </a:cubicBezTo>
                <a:cubicBezTo>
                  <a:pt x="379361" y="585415"/>
                  <a:pt x="326598" y="607588"/>
                  <a:pt x="270324" y="608062"/>
                </a:cubicBezTo>
                <a:cubicBezTo>
                  <a:pt x="269755" y="608062"/>
                  <a:pt x="269185" y="608062"/>
                  <a:pt x="268616" y="608062"/>
                </a:cubicBezTo>
                <a:cubicBezTo>
                  <a:pt x="212627" y="608062"/>
                  <a:pt x="159769" y="586268"/>
                  <a:pt x="119628" y="546375"/>
                </a:cubicBezTo>
                <a:cubicBezTo>
                  <a:pt x="79012" y="506197"/>
                  <a:pt x="56616" y="452943"/>
                  <a:pt x="56616" y="396467"/>
                </a:cubicBezTo>
                <a:cubicBezTo>
                  <a:pt x="56616" y="366713"/>
                  <a:pt x="62689" y="337907"/>
                  <a:pt x="74741" y="310901"/>
                </a:cubicBezTo>
                <a:lnTo>
                  <a:pt x="12394" y="118163"/>
                </a:lnTo>
                <a:cubicBezTo>
                  <a:pt x="7175" y="118068"/>
                  <a:pt x="2335" y="114752"/>
                  <a:pt x="627" y="109445"/>
                </a:cubicBezTo>
                <a:cubicBezTo>
                  <a:pt x="-1556" y="102812"/>
                  <a:pt x="2145" y="95706"/>
                  <a:pt x="8788" y="93526"/>
                </a:cubicBezTo>
                <a:lnTo>
                  <a:pt x="91918" y="66710"/>
                </a:lnTo>
                <a:cubicBezTo>
                  <a:pt x="98560" y="64625"/>
                  <a:pt x="105678" y="68226"/>
                  <a:pt x="107860" y="74859"/>
                </a:cubicBezTo>
                <a:cubicBezTo>
                  <a:pt x="109474" y="80165"/>
                  <a:pt x="107576" y="85661"/>
                  <a:pt x="103400" y="88883"/>
                </a:cubicBezTo>
                <a:lnTo>
                  <a:pt x="146863" y="223250"/>
                </a:lnTo>
                <a:cubicBezTo>
                  <a:pt x="153790" y="218417"/>
                  <a:pt x="161003" y="213964"/>
                  <a:pt x="168405" y="209984"/>
                </a:cubicBezTo>
                <a:cubicBezTo>
                  <a:pt x="180267" y="203635"/>
                  <a:pt x="187574" y="191222"/>
                  <a:pt x="187574" y="177671"/>
                </a:cubicBezTo>
                <a:lnTo>
                  <a:pt x="187574" y="63109"/>
                </a:lnTo>
                <a:cubicBezTo>
                  <a:pt x="174004" y="59319"/>
                  <a:pt x="163850" y="46905"/>
                  <a:pt x="163850" y="32123"/>
                </a:cubicBezTo>
                <a:cubicBezTo>
                  <a:pt x="163850" y="14403"/>
                  <a:pt x="178274" y="0"/>
                  <a:pt x="19602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三、实验步骤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540943" y="2248174"/>
            <a:ext cx="7919809" cy="3960440"/>
            <a:chOff x="2540943" y="2248174"/>
            <a:chExt cx="7919809" cy="3960440"/>
          </a:xfrm>
        </p:grpSpPr>
        <p:sp>
          <p:nvSpPr>
            <p:cNvPr id="26" name="矩形: 圆角 25"/>
            <p:cNvSpPr/>
            <p:nvPr/>
          </p:nvSpPr>
          <p:spPr>
            <a:xfrm>
              <a:off x="2684959" y="2392189"/>
              <a:ext cx="7775793" cy="3816425"/>
            </a:xfrm>
            <a:prstGeom prst="roundRect">
              <a:avLst/>
            </a:prstGeom>
            <a:noFill/>
            <a:ln>
              <a:solidFill>
                <a:srgbClr val="109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3044999" y="2680222"/>
              <a:ext cx="7272808" cy="33229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4.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稍冷后，用冰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水冷却析出的己二酸晶体。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5.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减压抽滤，用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mL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冰水洗涤产品。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6.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烘干，得纯净白色棱状己二酸晶体，如颜色太深，可用水重结晶。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7.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测熔点。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矩形: 圆角 30"/>
            <p:cNvSpPr/>
            <p:nvPr/>
          </p:nvSpPr>
          <p:spPr>
            <a:xfrm>
              <a:off x="2540943" y="2248174"/>
              <a:ext cx="7775793" cy="3816425"/>
            </a:xfrm>
            <a:prstGeom prst="roundRect">
              <a:avLst/>
            </a:prstGeom>
            <a:noFill/>
            <a:ln>
              <a:solidFill>
                <a:srgbClr val="109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四、注意事项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1394241" y="2547698"/>
            <a:ext cx="1050810" cy="930989"/>
            <a:chOff x="2502793" y="4371105"/>
            <a:chExt cx="1520712" cy="1347797"/>
          </a:xfrm>
        </p:grpSpPr>
        <p:sp>
          <p:nvSpPr>
            <p:cNvPr id="121" name="Freeform 5"/>
            <p:cNvSpPr/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26"/>
            <p:cNvSpPr txBox="1"/>
            <p:nvPr/>
          </p:nvSpPr>
          <p:spPr>
            <a:xfrm>
              <a:off x="2752106" y="457715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2253566" y="3440909"/>
            <a:ext cx="1685130" cy="505957"/>
            <a:chOff x="5246304" y="4593021"/>
            <a:chExt cx="2438687" cy="732476"/>
          </a:xfrm>
        </p:grpSpPr>
        <p:sp>
          <p:nvSpPr>
            <p:cNvPr id="159" name="椭圆 158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0" name="任意多边形 30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0" name="文本框 113"/>
          <p:cNvSpPr txBox="1"/>
          <p:nvPr/>
        </p:nvSpPr>
        <p:spPr>
          <a:xfrm>
            <a:off x="2828975" y="2968253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本实验是一个强烈放热的氧化反应，滴加环己醇的速度不可过快，以免反应剧烈，引起爆炸。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394241" y="4203882"/>
            <a:ext cx="1050810" cy="930989"/>
            <a:chOff x="2502793" y="4371105"/>
            <a:chExt cx="1520712" cy="1347797"/>
          </a:xfrm>
        </p:grpSpPr>
        <p:sp>
          <p:nvSpPr>
            <p:cNvPr id="36" name="Freeform 5"/>
            <p:cNvSpPr/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969696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26"/>
            <p:cNvSpPr txBox="1"/>
            <p:nvPr/>
          </p:nvSpPr>
          <p:spPr>
            <a:xfrm>
              <a:off x="2752106" y="457715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53566" y="5097093"/>
            <a:ext cx="1685130" cy="505957"/>
            <a:chOff x="5246304" y="4593021"/>
            <a:chExt cx="2438687" cy="732476"/>
          </a:xfrm>
        </p:grpSpPr>
        <p:sp>
          <p:nvSpPr>
            <p:cNvPr id="39" name="椭圆 38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 30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文本框 113"/>
          <p:cNvSpPr txBox="1"/>
          <p:nvPr/>
        </p:nvSpPr>
        <p:spPr>
          <a:xfrm>
            <a:off x="2828975" y="4696445"/>
            <a:ext cx="921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环己醇和硝酸切不可用同一量筒量取，因为两者相遇会发生剧烈反应，甚至引起意外。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0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2762393" y="2303524"/>
            <a:ext cx="1050810" cy="930989"/>
            <a:chOff x="2502793" y="4371105"/>
            <a:chExt cx="1520712" cy="1347797"/>
          </a:xfrm>
        </p:grpSpPr>
        <p:sp>
          <p:nvSpPr>
            <p:cNvPr id="121" name="Freeform 5"/>
            <p:cNvSpPr/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26"/>
            <p:cNvSpPr txBox="1"/>
            <p:nvPr/>
          </p:nvSpPr>
          <p:spPr>
            <a:xfrm>
              <a:off x="2752106" y="457715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3621718" y="3196735"/>
            <a:ext cx="1685130" cy="505957"/>
            <a:chOff x="5246304" y="4593021"/>
            <a:chExt cx="2438687" cy="732476"/>
          </a:xfrm>
        </p:grpSpPr>
        <p:sp>
          <p:nvSpPr>
            <p:cNvPr id="159" name="椭圆 158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0" name="任意多边形 30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0" name="文本框 113"/>
          <p:cNvSpPr txBox="1"/>
          <p:nvPr/>
        </p:nvSpPr>
        <p:spPr>
          <a:xfrm>
            <a:off x="4197127" y="3012111"/>
            <a:ext cx="600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加料顺序不能搞反，否则也会引起意外。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762393" y="3930209"/>
            <a:ext cx="1050810" cy="930989"/>
            <a:chOff x="2502793" y="4371105"/>
            <a:chExt cx="1520712" cy="1347797"/>
          </a:xfrm>
        </p:grpSpPr>
        <p:sp>
          <p:nvSpPr>
            <p:cNvPr id="36" name="Freeform 5"/>
            <p:cNvSpPr/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969696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26"/>
            <p:cNvSpPr txBox="1"/>
            <p:nvPr/>
          </p:nvSpPr>
          <p:spPr>
            <a:xfrm>
              <a:off x="2752106" y="457715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621718" y="4823420"/>
            <a:ext cx="1685130" cy="505957"/>
            <a:chOff x="5246304" y="4593021"/>
            <a:chExt cx="2438687" cy="732476"/>
          </a:xfrm>
        </p:grpSpPr>
        <p:sp>
          <p:nvSpPr>
            <p:cNvPr id="39" name="椭圆 38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 30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文本框 113"/>
          <p:cNvSpPr txBox="1"/>
          <p:nvPr/>
        </p:nvSpPr>
        <p:spPr>
          <a:xfrm>
            <a:off x="4197127" y="4391756"/>
            <a:ext cx="674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仪器装置要求严密不漏，因产生的氧化氮是有毒气体，不可逸散在实验室内。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 Placeholder 3"/>
          <p:cNvSpPr txBox="1"/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四、注意事项</a:t>
            </a:r>
            <a:endParaRPr lang="zh-CN" altLang="en-US" sz="2800" b="1" dirty="0">
              <a:solidFill>
                <a:srgbClr val="1092F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386">
      <a:dk1>
        <a:sysClr val="windowText" lastClr="000000"/>
      </a:dk1>
      <a:lt1>
        <a:sysClr val="window" lastClr="FFFFFF"/>
      </a:lt1>
      <a:dk2>
        <a:srgbClr val="29ABE2"/>
      </a:dk2>
      <a:lt2>
        <a:srgbClr val="E7E6E6"/>
      </a:lt2>
      <a:accent1>
        <a:srgbClr val="29ABE2"/>
      </a:accent1>
      <a:accent2>
        <a:srgbClr val="C8C8C8"/>
      </a:accent2>
      <a:accent3>
        <a:srgbClr val="29ABE2"/>
      </a:accent3>
      <a:accent4>
        <a:srgbClr val="C8C8C8"/>
      </a:accent4>
      <a:accent5>
        <a:srgbClr val="29ABE2"/>
      </a:accent5>
      <a:accent6>
        <a:srgbClr val="C8C8C8"/>
      </a:accent6>
      <a:hlink>
        <a:srgbClr val="29ABE2"/>
      </a:hlink>
      <a:folHlink>
        <a:srgbClr val="C8C8C8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813</Words>
  <Application>WPS 演示</Application>
  <PresentationFormat>自定义</PresentationFormat>
  <Paragraphs>112</Paragraphs>
  <Slides>10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宋体</vt:lpstr>
      <vt:lpstr>Wingdings</vt:lpstr>
      <vt:lpstr>Calibri</vt:lpstr>
      <vt:lpstr>微软雅黑</vt:lpstr>
      <vt:lpstr>Arial</vt:lpstr>
      <vt:lpstr>时尚中黑简体</vt:lpstr>
      <vt:lpstr>Times New Roman</vt:lpstr>
      <vt:lpstr>FontAwesome</vt:lpstr>
      <vt:lpstr>Symbol</vt:lpstr>
      <vt:lpstr>Wingdings 2</vt:lpstr>
      <vt:lpstr>Arial Unicode MS</vt:lpstr>
      <vt:lpstr>Segoe Print</vt:lpstr>
      <vt:lpstr>Office Theme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bt1191</dc:title>
  <dc:creator/>
  <cp:lastModifiedBy>hasee</cp:lastModifiedBy>
  <cp:revision>2</cp:revision>
  <dcterms:created xsi:type="dcterms:W3CDTF">2017-02-21T13:09:00Z</dcterms:created>
  <dcterms:modified xsi:type="dcterms:W3CDTF">2018-09-29T02:25:37Z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